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1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3" r:id="rId3"/>
    <p:sldId id="349" r:id="rId4"/>
    <p:sldId id="262" r:id="rId5"/>
    <p:sldId id="264" r:id="rId6"/>
    <p:sldId id="267" r:id="rId7"/>
    <p:sldId id="268" r:id="rId8"/>
    <p:sldId id="269" r:id="rId9"/>
    <p:sldId id="270" r:id="rId10"/>
    <p:sldId id="360" r:id="rId11"/>
    <p:sldId id="359" r:id="rId12"/>
    <p:sldId id="261" r:id="rId13"/>
    <p:sldId id="271" r:id="rId14"/>
    <p:sldId id="319" r:id="rId15"/>
    <p:sldId id="274" r:id="rId16"/>
    <p:sldId id="323" r:id="rId17"/>
    <p:sldId id="276" r:id="rId18"/>
    <p:sldId id="348" r:id="rId19"/>
    <p:sldId id="358" r:id="rId20"/>
    <p:sldId id="355" r:id="rId21"/>
    <p:sldId id="277" r:id="rId22"/>
    <p:sldId id="351" r:id="rId23"/>
    <p:sldId id="278" r:id="rId24"/>
    <p:sldId id="350" r:id="rId25"/>
    <p:sldId id="282" r:id="rId26"/>
    <p:sldId id="352" r:id="rId27"/>
    <p:sldId id="353" r:id="rId28"/>
    <p:sldId id="354" r:id="rId29"/>
    <p:sldId id="356" r:id="rId30"/>
    <p:sldId id="357" r:id="rId31"/>
    <p:sldId id="361" r:id="rId32"/>
    <p:sldId id="36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古川成江" initials="古川成江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727B4-33FE-4D88-9BE7-B4E1A2D0AF45}" type="datetimeFigureOut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98BBD-006D-4000-9836-8384BE36A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19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6A656-A66C-43F3-AF30-4899365A0224}" type="datetimeFigureOut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338BE-76B5-4AE4-ADE0-1C8353B715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4290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338BE-76B5-4AE4-ADE0-1C8353B7154B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8550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CED23-F8BB-4DFF-BD10-6688F62BCF6D}" type="datetime1">
              <a:rPr lang="en-US" altLang="ja-JP" smtClean="0"/>
              <a:t>5/15/18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94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47028-6E40-45D5-B5D4-2298E18A61FF}" type="datetime1">
              <a:rPr lang="en-US" altLang="ja-JP" smtClean="0"/>
              <a:t>5/15/18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8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899F6-9FCD-4DE7-89E2-F798B2972D49}" type="datetime1">
              <a:rPr lang="en-US" altLang="ja-JP" smtClean="0"/>
              <a:t>5/15/18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509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7BD5B-D6B6-494D-B6B5-FCC39E5031C5}" type="datetime1">
              <a:rPr lang="en-US" altLang="ja-JP" smtClean="0"/>
              <a:t>5/15/18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33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82D7-16B3-487D-A0A1-3D585AB5F510}" type="datetime1">
              <a:rPr lang="en-US" altLang="ja-JP" smtClean="0"/>
              <a:t>5/15/18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36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84AA6-3836-43A6-8ED4-1D6A9AF791DD}" type="datetime1">
              <a:rPr lang="en-US" altLang="ja-JP" smtClean="0"/>
              <a:t>5/15/18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BAFB-E25C-4D60-83C0-761A7BFBC041}" type="datetime1">
              <a:rPr lang="en-US" altLang="ja-JP" smtClean="0"/>
              <a:t>5/15/18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0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6583B-E21C-43BD-8C86-2FE6B87422CB}" type="datetime1">
              <a:rPr lang="en-US" altLang="ja-JP" smtClean="0"/>
              <a:t>5/15/18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9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FD50-45E3-481B-92A0-C3FCC4CFA1C8}" type="datetime1">
              <a:rPr lang="en-US" altLang="ja-JP" smtClean="0"/>
              <a:t>5/15/18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74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F068F31-0BB1-462C-B8BA-6C4753DAF1A6}" type="datetime1">
              <a:rPr lang="en-US" altLang="ja-JP" smtClean="0"/>
              <a:t>5/15/18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37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05199-1D75-42DD-B630-38B8F73F380C}" type="datetime1">
              <a:rPr lang="en-US" altLang="ja-JP" smtClean="0"/>
              <a:t>5/15/18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65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017F51D-FDA3-41C7-B7FB-4FFC5CC4D1DD}" type="datetime1">
              <a:rPr lang="en-US" altLang="ja-JP" smtClean="0"/>
              <a:t>5/15/18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61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25038" y="1747652"/>
            <a:ext cx="7471515" cy="2405340"/>
          </a:xfrm>
        </p:spPr>
        <p:txBody>
          <a:bodyPr>
            <a:noAutofit/>
          </a:bodyPr>
          <a:lstStyle/>
          <a:p>
            <a:r>
              <a:rPr lang="en-US" altLang="ja-JP" sz="2800" dirty="0"/>
              <a:t>Scratch</a:t>
            </a:r>
            <a:r>
              <a:rPr lang="ja-JP" altLang="en-US" sz="2800"/>
              <a:t>を使ってプログラミングを楽しく学ぼう！</a:t>
            </a:r>
            <a:br>
              <a:rPr lang="en-US" altLang="ja-JP" sz="2800" dirty="0"/>
            </a:br>
            <a:br>
              <a:rPr lang="en-US" altLang="ja-JP" sz="4800" dirty="0"/>
            </a:br>
            <a:r>
              <a:rPr lang="en-US" altLang="ja-JP" sz="4800" dirty="0"/>
              <a:t>②</a:t>
            </a:r>
            <a:r>
              <a:rPr lang="ja-JP" altLang="en-US" sz="4800"/>
              <a:t>くり返しを学ぼう</a:t>
            </a:r>
            <a:endParaRPr lang="ja-JP" altLang="en-US" sz="28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825038" y="4636286"/>
            <a:ext cx="7543800" cy="918693"/>
          </a:xfrm>
        </p:spPr>
        <p:txBody>
          <a:bodyPr>
            <a:normAutofit fontScale="92500" lnSpcReduction="10000"/>
          </a:bodyPr>
          <a:lstStyle/>
          <a:p>
            <a:r>
              <a:rPr lang="en-GB" altLang="ja-JP" cap="none" dirty="0">
                <a:solidFill>
                  <a:schemeClr val="tx1"/>
                </a:solidFill>
                <a:latin typeface="+mn-ea"/>
              </a:rPr>
              <a:t>Scratch</a:t>
            </a:r>
            <a:r>
              <a:rPr lang="ja-JP" altLang="en-US" cap="none">
                <a:solidFill>
                  <a:schemeClr val="tx1"/>
                </a:solidFill>
                <a:latin typeface="+mn-ea"/>
              </a:rPr>
              <a:t>は </a:t>
            </a:r>
            <a:r>
              <a:rPr lang="en-GB" altLang="ja-JP" cap="none" dirty="0">
                <a:solidFill>
                  <a:schemeClr val="tx1"/>
                </a:solidFill>
                <a:latin typeface="+mn-ea"/>
              </a:rPr>
              <a:t>MIT</a:t>
            </a:r>
            <a:r>
              <a:rPr lang="ja-JP" altLang="en-US" cap="none">
                <a:solidFill>
                  <a:schemeClr val="tx1"/>
                </a:solidFill>
                <a:latin typeface="+mn-ea"/>
              </a:rPr>
              <a:t>メディア・ラボのライフロング・キンダーガーテン・グループによって開発されました。詳しくは </a:t>
            </a:r>
            <a:r>
              <a:rPr lang="en-GB" altLang="ja-JP" cap="none" dirty="0">
                <a:solidFill>
                  <a:schemeClr val="tx1"/>
                </a:solidFill>
                <a:latin typeface="+mn-ea"/>
              </a:rPr>
              <a:t>http://</a:t>
            </a:r>
            <a:r>
              <a:rPr lang="en-GB" altLang="ja-JP" cap="none" dirty="0" err="1">
                <a:solidFill>
                  <a:schemeClr val="tx1"/>
                </a:solidFill>
                <a:latin typeface="+mn-ea"/>
              </a:rPr>
              <a:t>scratch.mit.edu</a:t>
            </a:r>
            <a:r>
              <a:rPr lang="en-GB" altLang="ja-JP" cap="none" dirty="0">
                <a:solidFill>
                  <a:schemeClr val="tx1"/>
                </a:solidFill>
                <a:latin typeface="+mn-ea"/>
              </a:rPr>
              <a:t> </a:t>
            </a:r>
            <a:r>
              <a:rPr lang="ja-JP" altLang="en-US" cap="none">
                <a:solidFill>
                  <a:schemeClr val="tx1"/>
                </a:solidFill>
                <a:latin typeface="+mn-ea"/>
              </a:rPr>
              <a:t>をご参照ください。</a:t>
            </a:r>
            <a:endParaRPr lang="ja-JP" altLang="en-US" cap="none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E5996DC-4393-4542-98C2-C75BB5EBDADB}"/>
              </a:ext>
            </a:extLst>
          </p:cNvPr>
          <p:cNvSpPr txBox="1"/>
          <p:nvPr/>
        </p:nvSpPr>
        <p:spPr>
          <a:xfrm>
            <a:off x="902482" y="2211860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スクラッチ</a:t>
            </a:r>
          </a:p>
        </p:txBody>
      </p:sp>
    </p:spTree>
    <p:extLst>
      <p:ext uri="{BB962C8B-B14F-4D97-AF65-F5344CB8AC3E}">
        <p14:creationId xmlns:p14="http://schemas.microsoft.com/office/powerpoint/2010/main" val="535851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ネコをしゃべらせてみよう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ネコが</a:t>
            </a:r>
            <a:r>
              <a:rPr kumimoji="1" lang="en-US" altLang="ja-JP" sz="2800" dirty="0"/>
              <a:t>2</a:t>
            </a:r>
            <a:r>
              <a:rPr kumimoji="1" lang="ja-JP" altLang="en-US" sz="2800" dirty="0"/>
              <a:t>秒ごとに「あ」「い」「う」「え」「お」と言うスクリプトを作ってみよう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27" y="2719869"/>
            <a:ext cx="3101089" cy="330723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005" y="5518208"/>
            <a:ext cx="4359018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7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22959" y="417967"/>
            <a:ext cx="7543800" cy="1450757"/>
          </a:xfrm>
        </p:spPr>
        <p:txBody>
          <a:bodyPr/>
          <a:lstStyle/>
          <a:p>
            <a:r>
              <a:rPr kumimoji="1" lang="ja-JP" altLang="en-US" dirty="0"/>
              <a:t>プログラムのしくみ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68458" y="1868724"/>
            <a:ext cx="7543801" cy="47379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下図を実行したら上から順番に実行されていったよね。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プログラムは書いた順番に実行されていくことを覚えておこう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88" y="3443174"/>
            <a:ext cx="2828585" cy="301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6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883884" y="2972491"/>
            <a:ext cx="5387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/>
              <a:t>プログラミングしてみよう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96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ネコを少しずつ動かそう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54635" y="1845734"/>
            <a:ext cx="7512125" cy="400523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「</a:t>
            </a:r>
            <a:r>
              <a:rPr lang="en-US" altLang="ja-JP" sz="2800" dirty="0"/>
              <a:t>10</a:t>
            </a:r>
            <a:r>
              <a:rPr lang="ja-JP" altLang="en-US" sz="2800" dirty="0"/>
              <a:t>歩動かす」をたくさんつなげてネコを少しずつ動かしてみよう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 marL="0" indent="0">
              <a:buNone/>
            </a:pPr>
            <a:endParaRPr lang="en-US" altLang="ja-JP" sz="1050" dirty="0"/>
          </a:p>
          <a:p>
            <a:pPr marL="0" indent="0">
              <a:buNone/>
            </a:pPr>
            <a:endParaRPr lang="en-US" altLang="ja-JP" sz="1050" dirty="0"/>
          </a:p>
          <a:p>
            <a:pPr marL="0" indent="0">
              <a:buNone/>
            </a:pPr>
            <a:endParaRPr lang="en-US" altLang="ja-JP" sz="105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このスクリプトを作って実行してみよう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00" y="2645371"/>
            <a:ext cx="2566967" cy="2745336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65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ネコを少しずつ動かそう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実行したらネコが瞬間移動してしまいます。そこで</a:t>
            </a:r>
            <a:r>
              <a:rPr lang="en-US" altLang="ja-JP" sz="2800" dirty="0"/>
              <a:t>10</a:t>
            </a:r>
            <a:r>
              <a:rPr lang="ja-JP" altLang="en-US" sz="2800" dirty="0"/>
              <a:t>歩動いたら立ち止まって、また</a:t>
            </a:r>
            <a:r>
              <a:rPr lang="en-US" altLang="ja-JP" sz="2800" dirty="0"/>
              <a:t>10</a:t>
            </a:r>
            <a:r>
              <a:rPr lang="ja-JP" altLang="en-US" sz="2800" dirty="0"/>
              <a:t>歩動きだすスクリプトを作ってみよう。</a:t>
            </a:r>
            <a:endParaRPr lang="en-US" altLang="ja-JP" sz="1050" dirty="0"/>
          </a:p>
          <a:p>
            <a:pPr marL="0" indent="0">
              <a:buNone/>
            </a:pPr>
            <a:endParaRPr lang="en-US" altLang="ja-JP" sz="105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「</a:t>
            </a:r>
            <a:r>
              <a:rPr kumimoji="1" lang="ja-JP" altLang="en-US" sz="2800" b="1" dirty="0">
                <a:solidFill>
                  <a:srgbClr val="FFC000"/>
                </a:solidFill>
              </a:rPr>
              <a:t>制御</a:t>
            </a:r>
            <a:r>
              <a:rPr kumimoji="1" lang="ja-JP" altLang="en-US" sz="2800" dirty="0"/>
              <a:t>」の中にある「</a:t>
            </a:r>
            <a:r>
              <a:rPr kumimoji="1" lang="en-US" altLang="ja-JP" sz="2800" dirty="0"/>
              <a:t>1</a:t>
            </a:r>
            <a:r>
              <a:rPr kumimoji="1" lang="ja-JP" altLang="en-US" sz="2800" dirty="0"/>
              <a:t>秒待つ」というブロック</a:t>
            </a:r>
            <a:r>
              <a:rPr lang="ja-JP" altLang="en-US" sz="2800" dirty="0"/>
              <a:t>を見てみよう</a:t>
            </a:r>
            <a:r>
              <a:rPr kumimoji="1" lang="ja-JP" altLang="en-US" sz="2800" dirty="0"/>
              <a:t>。</a:t>
            </a:r>
            <a:endParaRPr kumimoji="1" lang="en-US" altLang="ja-JP" sz="2800" dirty="0"/>
          </a:p>
          <a:p>
            <a:pPr marL="0" indent="0">
              <a:buNone/>
            </a:pPr>
            <a:endParaRPr kumimoji="1" lang="en-US" altLang="ja-JP" sz="105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「</a:t>
            </a:r>
            <a:r>
              <a:rPr kumimoji="1" lang="en-US" altLang="ja-JP" sz="2800" dirty="0"/>
              <a:t>1</a:t>
            </a:r>
            <a:r>
              <a:rPr kumimoji="1" lang="ja-JP" altLang="en-US" sz="2800" dirty="0"/>
              <a:t>秒待つ」は</a:t>
            </a:r>
            <a:r>
              <a:rPr lang="ja-JP" altLang="en-US" sz="2800" dirty="0"/>
              <a:t>直前のブロックを実行したあと、</a:t>
            </a:r>
            <a:r>
              <a:rPr lang="en-US" altLang="ja-JP" sz="2800" dirty="0"/>
              <a:t>1</a:t>
            </a:r>
            <a:r>
              <a:rPr lang="ja-JP" altLang="en-US" sz="2800" dirty="0"/>
              <a:t>秒間待つ時に使います。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477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ネコを少しずつ動かそう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このスクリプトを作って実行してみ</a:t>
            </a:r>
            <a:r>
              <a:rPr lang="ja-JP" altLang="en-US" sz="2800" dirty="0"/>
              <a:t>よう。</a:t>
            </a:r>
            <a:endParaRPr lang="en-US" altLang="ja-JP" sz="2800" dirty="0"/>
          </a:p>
          <a:p>
            <a:pPr marL="0" indent="0">
              <a:buNone/>
            </a:pPr>
            <a:endParaRPr kumimoji="1" lang="en-US" altLang="ja-JP" sz="2800" dirty="0"/>
          </a:p>
          <a:p>
            <a:pPr marL="0" indent="0">
              <a:buNone/>
            </a:pPr>
            <a:endParaRPr kumimoji="1"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kumimoji="1"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　　　　　　　　　　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43" y="2408996"/>
            <a:ext cx="1724252" cy="328685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806995" y="4310855"/>
            <a:ext cx="56236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できたけど何個もブロックをつなげる</a:t>
            </a:r>
            <a:endParaRPr kumimoji="1" lang="en-US" altLang="ja-JP" sz="2800" dirty="0"/>
          </a:p>
          <a:p>
            <a:r>
              <a:rPr kumimoji="1" lang="ja-JP" altLang="en-US" sz="2800" dirty="0"/>
              <a:t>のって面倒くさくない？</a:t>
            </a:r>
            <a:endParaRPr kumimoji="1" lang="en-US" altLang="ja-JP" sz="2800" dirty="0"/>
          </a:p>
          <a:p>
            <a:r>
              <a:rPr kumimoji="1" lang="ja-JP" altLang="en-US" sz="2800" dirty="0"/>
              <a:t>次のページを見てみよう。</a:t>
            </a:r>
            <a:endParaRPr kumimoji="1" lang="en-US" altLang="ja-JP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28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ネコを少しずつ動かそう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同じ動きをくり返したい時に役に立つブロックがあります。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「</a:t>
            </a:r>
            <a:r>
              <a:rPr lang="ja-JP" altLang="en-US" sz="2800" b="1" dirty="0">
                <a:solidFill>
                  <a:srgbClr val="FFC000"/>
                </a:solidFill>
              </a:rPr>
              <a:t>制御</a:t>
            </a:r>
            <a:r>
              <a:rPr lang="ja-JP" altLang="en-US" sz="2800" dirty="0"/>
              <a:t>」の中にある「</a:t>
            </a:r>
            <a:r>
              <a:rPr lang="en-US" altLang="ja-JP" sz="2800" dirty="0"/>
              <a:t>10</a:t>
            </a:r>
            <a:r>
              <a:rPr lang="ja-JP" altLang="en-US" sz="2800" dirty="0"/>
              <a:t>回繰り返す」というブロックです。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943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ネコを少しずつ動かそう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「</a:t>
            </a:r>
            <a:r>
              <a:rPr kumimoji="1" lang="en-US" altLang="ja-JP" sz="2800" dirty="0"/>
              <a:t>10</a:t>
            </a:r>
            <a:r>
              <a:rPr kumimoji="1" lang="ja-JP" altLang="en-US" sz="2800" dirty="0"/>
              <a:t>歩動いて</a:t>
            </a:r>
            <a:r>
              <a:rPr kumimoji="1" lang="en-US" altLang="ja-JP" sz="2800" dirty="0"/>
              <a:t>1</a:t>
            </a:r>
            <a:r>
              <a:rPr kumimoji="1" lang="ja-JP" altLang="en-US" sz="2800" dirty="0"/>
              <a:t>秒待つ」を</a:t>
            </a:r>
            <a:r>
              <a:rPr kumimoji="1" lang="en-US" altLang="ja-JP" sz="2800" dirty="0"/>
              <a:t>10</a:t>
            </a:r>
            <a:r>
              <a:rPr kumimoji="1" lang="ja-JP" altLang="en-US" sz="2800" dirty="0"/>
              <a:t>回くり返すスクリプトを作ってみよう。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79" y="2823209"/>
            <a:ext cx="4476273" cy="304588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42" y="5447900"/>
            <a:ext cx="4359018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67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ネコを少しずつ動かそう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83682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同じ結果になる二つのスクリプトを見てくらべてみよう。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21" y="2696648"/>
            <a:ext cx="4098370" cy="373605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719662" y="5478591"/>
            <a:ext cx="4299575" cy="9541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右のほうがスッキリしてて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r>
              <a:rPr kumimoji="1" lang="ja-JP" altLang="en-US" sz="2800" dirty="0">
                <a:solidFill>
                  <a:schemeClr val="bg1"/>
                </a:solidFill>
              </a:rPr>
              <a:t>見やすいし簡単だよね！！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74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ネコを少しずつ動かそう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「</a:t>
            </a:r>
            <a:r>
              <a:rPr lang="en-US" altLang="ja-JP" sz="2800" dirty="0"/>
              <a:t>10</a:t>
            </a:r>
            <a:r>
              <a:rPr lang="ja-JP" altLang="en-US" sz="2800" dirty="0"/>
              <a:t>歩動いて</a:t>
            </a:r>
            <a:r>
              <a:rPr lang="en-US" altLang="ja-JP" sz="2800" dirty="0"/>
              <a:t>1</a:t>
            </a:r>
            <a:r>
              <a:rPr lang="ja-JP" altLang="en-US" sz="2800" dirty="0"/>
              <a:t>秒待つ」を</a:t>
            </a:r>
            <a:r>
              <a:rPr lang="en-US" altLang="ja-JP" sz="2800" dirty="0"/>
              <a:t>20</a:t>
            </a:r>
            <a:r>
              <a:rPr lang="ja-JP" altLang="en-US" sz="2800" dirty="0"/>
              <a:t>回くり返すスクリプトを作ってみよう。</a:t>
            </a:r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lang="ja-JP" altLang="en-US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67" y="2684065"/>
            <a:ext cx="4374136" cy="297343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4477817" y="3709113"/>
            <a:ext cx="1636987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</a:rPr>
              <a:t>20</a:t>
            </a:r>
            <a:r>
              <a:rPr kumimoji="1" lang="ja-JP" altLang="en-US" sz="2400" dirty="0">
                <a:solidFill>
                  <a:schemeClr val="bg1"/>
                </a:solidFill>
              </a:rPr>
              <a:t>に変える</a:t>
            </a:r>
          </a:p>
        </p:txBody>
      </p:sp>
      <p:sp>
        <p:nvSpPr>
          <p:cNvPr id="7" name="右矢印 6"/>
          <p:cNvSpPr/>
          <p:nvPr/>
        </p:nvSpPr>
        <p:spPr>
          <a:xfrm>
            <a:off x="2440547" y="3749983"/>
            <a:ext cx="2030524" cy="37992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793489" y="5304203"/>
            <a:ext cx="4814138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</a:rPr>
              <a:t>変えることができたら実行してみよう</a:t>
            </a:r>
          </a:p>
        </p:txBody>
      </p:sp>
    </p:spTree>
    <p:extLst>
      <p:ext uri="{BB962C8B-B14F-4D97-AF65-F5344CB8AC3E}">
        <p14:creationId xmlns:p14="http://schemas.microsoft.com/office/powerpoint/2010/main" val="2891640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今回の内容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2800" dirty="0"/>
              <a:t>前回の復習</a:t>
            </a:r>
            <a:endParaRPr lang="en-US" altLang="ja-JP" sz="2800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sz="2800" dirty="0"/>
              <a:t>ネコを少しずつ動かしてみよう</a:t>
            </a:r>
            <a:endParaRPr kumimoji="1" lang="en-US" altLang="ja-JP" sz="28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800" dirty="0"/>
              <a:t>いろいろな「くり返す」①</a:t>
            </a:r>
            <a:endParaRPr lang="en-US" altLang="ja-JP" sz="28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800" dirty="0"/>
              <a:t>いろいろな「くり返す」②</a:t>
            </a:r>
            <a:endParaRPr kumimoji="1" lang="en-US" altLang="ja-JP" sz="28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800" dirty="0"/>
              <a:t>いろいろな「くり返す」③</a:t>
            </a:r>
            <a:endParaRPr lang="en-US" altLang="ja-JP" sz="28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800" dirty="0"/>
              <a:t>問題を解いてみよう</a:t>
            </a:r>
            <a:endParaRPr lang="en-US" altLang="ja-JP" sz="280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pPr marL="457200" indent="-457200">
              <a:buFont typeface="+mj-lt"/>
              <a:buAutoNum type="arabicPeriod"/>
            </a:pPr>
            <a:endParaRPr kumimoji="1" lang="en-US" altLang="ja-JP" sz="2800" dirty="0"/>
          </a:p>
          <a:p>
            <a:pPr marL="457200" indent="-457200">
              <a:buFont typeface="+mj-lt"/>
              <a:buAutoNum type="arabicPeriod"/>
            </a:pPr>
            <a:endParaRPr kumimoji="1" lang="ja-JP" altLang="en-US" sz="28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564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いろいろな「くり返す」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く</a:t>
            </a:r>
            <a:r>
              <a:rPr kumimoji="1" lang="ja-JP" altLang="en-US" sz="2800" dirty="0"/>
              <a:t>り返すブロックにもいろいろな種類があります。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いろいろなくり返すブロックをこれから紹介していきます。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スクリプトを作りながら使い方を覚えていきましょう。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いろいろな「くり返す」①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決めた回数くり返す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5" y="2370676"/>
            <a:ext cx="3459120" cy="1370595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706404"/>
            <a:ext cx="3922905" cy="296130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いろいろな「くり返す」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「次のコスチュームに変えて</a:t>
            </a:r>
            <a:r>
              <a:rPr lang="en-US" altLang="ja-JP" sz="2800" dirty="0"/>
              <a:t>1</a:t>
            </a:r>
            <a:r>
              <a:rPr lang="ja-JP" altLang="en-US" sz="2800" dirty="0"/>
              <a:t>秒待つ」を</a:t>
            </a:r>
            <a:r>
              <a:rPr lang="en-US" altLang="ja-JP" sz="2800" dirty="0"/>
              <a:t>10</a:t>
            </a:r>
            <a:r>
              <a:rPr lang="ja-JP" altLang="en-US" sz="2800" dirty="0"/>
              <a:t>回くり返すスクリプトを作ってみよう。</a:t>
            </a:r>
          </a:p>
          <a:p>
            <a:pPr marL="0" indent="0">
              <a:buNone/>
            </a:pP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947" y="5545978"/>
            <a:ext cx="4365114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44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いろいろな「くり返す」②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36899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ずっとくり返す</a:t>
            </a:r>
            <a:endParaRPr lang="en-US" altLang="ja-JP" sz="2800" dirty="0"/>
          </a:p>
          <a:p>
            <a:pPr marL="0" indent="0">
              <a:buNone/>
            </a:pPr>
            <a:endParaRPr kumimoji="1" lang="en-US" altLang="ja-JP" sz="2800" dirty="0"/>
          </a:p>
          <a:p>
            <a:pPr marL="0" indent="0">
              <a:buNone/>
            </a:pPr>
            <a:endParaRPr lang="en-US" altLang="ja-JP" sz="800" dirty="0"/>
          </a:p>
          <a:p>
            <a:pPr marL="0" indent="0">
              <a:buNone/>
            </a:pPr>
            <a:endParaRPr kumimoji="1" lang="en-US" altLang="ja-JP" sz="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『</a:t>
            </a:r>
            <a:r>
              <a:rPr lang="ja-JP" altLang="en-US" sz="2800" dirty="0"/>
              <a:t>「こんにちは</a:t>
            </a:r>
            <a:r>
              <a:rPr lang="en-US" altLang="ja-JP" sz="2800" dirty="0"/>
              <a:t>!</a:t>
            </a:r>
            <a:r>
              <a:rPr lang="ja-JP" altLang="en-US" sz="2800" dirty="0"/>
              <a:t>」と</a:t>
            </a:r>
            <a:r>
              <a:rPr lang="en-US" altLang="ja-JP" sz="2800" dirty="0"/>
              <a:t>1</a:t>
            </a:r>
            <a:r>
              <a:rPr lang="ja-JP" altLang="en-US" sz="2800" dirty="0"/>
              <a:t>秒言って</a:t>
            </a:r>
            <a:r>
              <a:rPr lang="en-US" altLang="ja-JP" sz="2800" dirty="0"/>
              <a:t>1</a:t>
            </a:r>
            <a:r>
              <a:rPr lang="ja-JP" altLang="en-US" sz="2800" dirty="0"/>
              <a:t>秒待つ</a:t>
            </a:r>
            <a:r>
              <a:rPr lang="en-US" altLang="ja-JP" sz="2800" dirty="0"/>
              <a:t>』</a:t>
            </a:r>
            <a:r>
              <a:rPr lang="ja-JP" altLang="en-US" sz="2800" dirty="0"/>
              <a:t>をずっとくり返すスクリプトを作ってみよう。</a:t>
            </a:r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634" y="1929447"/>
            <a:ext cx="2037151" cy="14956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51" y="4345166"/>
            <a:ext cx="2461105" cy="1869564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559" y="5568498"/>
            <a:ext cx="4359018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43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いろいろな「くり返す」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ネコがステージ上をずっと往復するスクリプトを作ってみよう</a:t>
            </a:r>
            <a:endParaRPr kumimoji="1" lang="en-US" altLang="ja-JP" sz="2800" dirty="0"/>
          </a:p>
          <a:p>
            <a:pPr marL="0" indent="0">
              <a:buNone/>
            </a:pPr>
            <a:endParaRPr kumimoji="1" lang="en-US" altLang="ja-JP" sz="2800" dirty="0"/>
          </a:p>
          <a:p>
            <a:pPr marL="0" indent="0">
              <a:buNone/>
            </a:pPr>
            <a:endParaRPr kumimoji="1" lang="en-US" altLang="ja-JP" sz="2800" dirty="0"/>
          </a:p>
          <a:p>
            <a:pPr marL="0" indent="0">
              <a:buNone/>
            </a:pPr>
            <a:endParaRPr kumimoji="1" lang="en-US" altLang="ja-JP" sz="2800" dirty="0"/>
          </a:p>
          <a:p>
            <a:pPr marL="0" indent="0">
              <a:buNone/>
            </a:pP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" y="2678364"/>
            <a:ext cx="3935785" cy="347319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865548" y="3002633"/>
            <a:ext cx="1136850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</a:rPr>
              <a:t>クリック</a:t>
            </a:r>
          </a:p>
        </p:txBody>
      </p:sp>
      <p:sp>
        <p:nvSpPr>
          <p:cNvPr id="9" name="右矢印 8"/>
          <p:cNvSpPr/>
          <p:nvPr/>
        </p:nvSpPr>
        <p:spPr>
          <a:xfrm>
            <a:off x="1255689" y="3071611"/>
            <a:ext cx="1609859" cy="32371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820" y="5693651"/>
            <a:ext cx="4359018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56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いろいろな「くり返す」③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条件が成り立つまでくり返す</a:t>
            </a:r>
            <a:endParaRPr kumimoji="1" lang="en-US" altLang="ja-JP" sz="2800" dirty="0"/>
          </a:p>
          <a:p>
            <a:pPr marL="0" indent="0">
              <a:buNone/>
            </a:pPr>
            <a:endParaRPr kumimoji="1" lang="en-US" altLang="ja-JP" sz="1000" dirty="0"/>
          </a:p>
          <a:p>
            <a:pPr marL="0" indent="0">
              <a:buNone/>
            </a:pPr>
            <a:endParaRPr lang="en-US" altLang="ja-JP" sz="1000" dirty="0"/>
          </a:p>
          <a:p>
            <a:pPr marL="0" indent="0">
              <a:buNone/>
            </a:pPr>
            <a:endParaRPr kumimoji="1" lang="en-US" altLang="ja-JP" sz="10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ステージの端（はし）に触れるまでネコが</a:t>
            </a:r>
            <a:r>
              <a:rPr lang="en-US" altLang="ja-JP" sz="2800" dirty="0"/>
              <a:t>10</a:t>
            </a:r>
            <a:r>
              <a:rPr lang="ja-JP" altLang="en-US" sz="2800" dirty="0"/>
              <a:t>歩ずつ動くスクリプトを作ってみよう。</a:t>
            </a:r>
            <a:endParaRPr lang="en-US" altLang="ja-JP" sz="2800" dirty="0"/>
          </a:p>
          <a:p>
            <a:pPr marL="0" indent="0">
              <a:buNone/>
            </a:pP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19" y="2282763"/>
            <a:ext cx="2706473" cy="100123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19" y="4171060"/>
            <a:ext cx="4349351" cy="1698034"/>
          </a:xfrm>
          <a:prstGeom prst="rect">
            <a:avLst/>
          </a:prstGeom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823" y="5707416"/>
            <a:ext cx="4359018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34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いろいろな「くり返す」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スペースキーが押されるまでネコがステージ上を往復するスクリプトを作ってみよう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32" y="2719017"/>
            <a:ext cx="4876688" cy="315007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74" y="5733175"/>
            <a:ext cx="4359018" cy="64623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034" y="2975990"/>
            <a:ext cx="1633870" cy="37798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071" y="2841866"/>
            <a:ext cx="1310754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06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22959" y="393690"/>
            <a:ext cx="7543800" cy="1450757"/>
          </a:xfrm>
        </p:spPr>
        <p:txBody>
          <a:bodyPr/>
          <a:lstStyle/>
          <a:p>
            <a:r>
              <a:rPr lang="ja-JP" altLang="en-US" dirty="0"/>
              <a:t>問題をといてみよう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『</a:t>
            </a:r>
            <a:r>
              <a:rPr lang="ja-JP" altLang="en-US" sz="2800" dirty="0"/>
              <a:t>「うーん</a:t>
            </a:r>
            <a:r>
              <a:rPr lang="en-US" altLang="ja-JP" sz="2800" dirty="0"/>
              <a:t>…</a:t>
            </a:r>
            <a:r>
              <a:rPr lang="ja-JP" altLang="en-US" sz="2800" dirty="0"/>
              <a:t>」と</a:t>
            </a:r>
            <a:r>
              <a:rPr lang="en-US" altLang="ja-JP" sz="2800" dirty="0"/>
              <a:t>1</a:t>
            </a:r>
            <a:r>
              <a:rPr lang="ja-JP" altLang="en-US" sz="2800" dirty="0"/>
              <a:t>秒考えて</a:t>
            </a:r>
            <a:r>
              <a:rPr lang="en-US" altLang="ja-JP" sz="2800" dirty="0"/>
              <a:t>1</a:t>
            </a:r>
            <a:r>
              <a:rPr lang="ja-JP" altLang="en-US" sz="2800" dirty="0"/>
              <a:t>秒待つ</a:t>
            </a:r>
            <a:r>
              <a:rPr lang="en-US" altLang="ja-JP" sz="2800" dirty="0"/>
              <a:t>』</a:t>
            </a:r>
            <a:r>
              <a:rPr lang="ja-JP" altLang="en-US" sz="2800" dirty="0"/>
              <a:t>を</a:t>
            </a:r>
            <a:r>
              <a:rPr lang="en-US" altLang="ja-JP" sz="2800" dirty="0"/>
              <a:t>10</a:t>
            </a:r>
            <a:r>
              <a:rPr lang="ja-JP" altLang="en-US" sz="2800" dirty="0"/>
              <a:t>回くり返すスクリプトを作ってみよう。 答え </a:t>
            </a:r>
            <a:r>
              <a:rPr lang="en-US" altLang="ja-JP" sz="2800" dirty="0"/>
              <a:t>25</a:t>
            </a:r>
            <a:r>
              <a:rPr lang="ja-JP" altLang="en-US" sz="2800" dirty="0"/>
              <a:t>ページ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「次のコスチュームに変えて</a:t>
            </a:r>
            <a:r>
              <a:rPr lang="en-US" altLang="ja-JP" sz="2800" dirty="0"/>
              <a:t>1</a:t>
            </a:r>
            <a:r>
              <a:rPr lang="ja-JP" altLang="en-US" sz="2800" dirty="0"/>
              <a:t>秒待つ」をずっとくり返すスクリプトを作ってみよう。 答え </a:t>
            </a:r>
            <a:r>
              <a:rPr lang="en-US" altLang="ja-JP" sz="2800" dirty="0"/>
              <a:t>26</a:t>
            </a:r>
            <a:r>
              <a:rPr lang="ja-JP" altLang="en-US" sz="2800" dirty="0"/>
              <a:t>ページ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マウスが押されるまでネコがステージ上を往復するスクリプトを作って</a:t>
            </a:r>
            <a:r>
              <a:rPr lang="ja-JP" altLang="en-US" sz="2800"/>
              <a:t>みよう。 答え </a:t>
            </a:r>
            <a:r>
              <a:rPr lang="en-US" altLang="ja-JP" sz="2800" dirty="0"/>
              <a:t>27</a:t>
            </a:r>
            <a:r>
              <a:rPr lang="ja-JP" altLang="en-US" sz="2800" dirty="0"/>
              <a:t>ページ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ja-JP" altLang="en-US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98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答え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『</a:t>
            </a:r>
            <a:r>
              <a:rPr lang="ja-JP" altLang="en-US" sz="2800" dirty="0"/>
              <a:t>「うーん</a:t>
            </a:r>
            <a:r>
              <a:rPr lang="en-US" altLang="ja-JP" sz="2800" dirty="0"/>
              <a:t>…</a:t>
            </a:r>
            <a:r>
              <a:rPr lang="ja-JP" altLang="en-US" sz="2800" dirty="0"/>
              <a:t>」と</a:t>
            </a:r>
            <a:r>
              <a:rPr lang="en-US" altLang="ja-JP" sz="2800" dirty="0"/>
              <a:t>1</a:t>
            </a:r>
            <a:r>
              <a:rPr lang="ja-JP" altLang="en-US" sz="2800" dirty="0"/>
              <a:t>秒考えて</a:t>
            </a:r>
            <a:r>
              <a:rPr lang="en-US" altLang="ja-JP" sz="2800" dirty="0"/>
              <a:t>1</a:t>
            </a:r>
            <a:r>
              <a:rPr lang="ja-JP" altLang="en-US" sz="2800" dirty="0"/>
              <a:t>秒待つ</a:t>
            </a:r>
            <a:r>
              <a:rPr lang="en-US" altLang="ja-JP" sz="2800" dirty="0"/>
              <a:t>』</a:t>
            </a:r>
            <a:r>
              <a:rPr lang="ja-JP" altLang="en-US" sz="2800" dirty="0"/>
              <a:t>を</a:t>
            </a:r>
            <a:r>
              <a:rPr lang="en-US" altLang="ja-JP" sz="2800" dirty="0"/>
              <a:t>10</a:t>
            </a:r>
            <a:r>
              <a:rPr lang="ja-JP" altLang="en-US" sz="2800" dirty="0"/>
              <a:t>回くり返すスクリプト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63" y="2618180"/>
            <a:ext cx="4069664" cy="325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56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答え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「次のコスチュームに変えて</a:t>
            </a:r>
            <a:r>
              <a:rPr lang="en-US" altLang="ja-JP" sz="2800" dirty="0"/>
              <a:t>1</a:t>
            </a:r>
            <a:r>
              <a:rPr lang="ja-JP" altLang="en-US" sz="2800" dirty="0"/>
              <a:t>秒待つ」をずっとくり返すスクリプト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" y="2683549"/>
            <a:ext cx="4756331" cy="359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71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938385" y="2972491"/>
            <a:ext cx="5387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/>
              <a:t>前回の復習をしてみよう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45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答え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198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マウスが押されるまでネコがステージ上を往復するスクリプトを作ってみよう</a:t>
            </a:r>
          </a:p>
          <a:p>
            <a:pPr marL="0" indent="0">
              <a:buNone/>
            </a:pP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" y="2672645"/>
            <a:ext cx="4381356" cy="341906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443" y="2963111"/>
            <a:ext cx="1633870" cy="377985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903313" y="2879431"/>
            <a:ext cx="1136850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</a:rPr>
              <a:t>クリック</a:t>
            </a:r>
          </a:p>
        </p:txBody>
      </p:sp>
    </p:spTree>
    <p:extLst>
      <p:ext uri="{BB962C8B-B14F-4D97-AF65-F5344CB8AC3E}">
        <p14:creationId xmlns:p14="http://schemas.microsoft.com/office/powerpoint/2010/main" val="3827818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66B687-8B1F-6444-8BE9-B8F726FC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Scratch</a:t>
            </a:r>
            <a:r>
              <a:rPr kumimoji="1" lang="ja-JP" altLang="en-US"/>
              <a:t>のライセンス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ACE022-B83F-9B47-9C04-CAC272C1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ja-JP" dirty="0"/>
              <a:t>Scratch</a:t>
            </a:r>
            <a:r>
              <a:rPr lang="ja-JP" altLang="en-US"/>
              <a:t>は、「クリエイティブコモンズ 表示</a:t>
            </a:r>
            <a:r>
              <a:rPr lang="en-US" altLang="ja-JP" dirty="0"/>
              <a:t>-</a:t>
            </a:r>
            <a:r>
              <a:rPr lang="ja-JP" altLang="en-US"/>
              <a:t>継承」ライセンスです。</a:t>
            </a:r>
            <a:endParaRPr lang="en-US" altLang="ja-JP" dirty="0"/>
          </a:p>
          <a:p>
            <a:r>
              <a:rPr lang="en-GB" altLang="ja-JP" dirty="0"/>
              <a:t>https://</a:t>
            </a:r>
            <a:r>
              <a:rPr lang="en-GB" altLang="ja-JP" dirty="0" err="1"/>
              <a:t>creativecommons.org</a:t>
            </a:r>
            <a:r>
              <a:rPr lang="en-GB" altLang="ja-JP" dirty="0"/>
              <a:t>/licenses/by-</a:t>
            </a:r>
            <a:r>
              <a:rPr lang="en-GB" altLang="ja-JP" dirty="0" err="1"/>
              <a:t>sa</a:t>
            </a:r>
            <a:r>
              <a:rPr lang="en-GB" altLang="ja-JP" dirty="0"/>
              <a:t>/2.0/</a:t>
            </a:r>
            <a:r>
              <a:rPr lang="en-GB" altLang="ja-JP" dirty="0" err="1"/>
              <a:t>jp</a:t>
            </a:r>
            <a:r>
              <a:rPr lang="en-GB" altLang="ja-JP" dirty="0"/>
              <a:t>/</a:t>
            </a:r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E54E51-AB22-9C40-81BC-07F6D0CA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995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8DEE8-5C91-9E43-8941-13CC4FC2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この</a:t>
            </a:r>
            <a:r>
              <a:rPr kumimoji="1" lang="ja-JP" altLang="en-US"/>
              <a:t>スライドの作者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295EB6-F28F-F04C-B50B-9CCE118C8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八戸工業大学工学部システム情報工学科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/>
              <a:t>平成</a:t>
            </a:r>
            <a:r>
              <a:rPr kumimoji="1" lang="en-US" altLang="ja-JP" dirty="0"/>
              <a:t>29</a:t>
            </a:r>
            <a:r>
              <a:rPr kumimoji="1" lang="ja-JP" altLang="en-US"/>
              <a:t>年度小久保温研究室所属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蛯澤秀光、安達勇希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6F15CD-E4A6-164C-8107-1069ADEE5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783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Scratch</a:t>
            </a:r>
            <a:r>
              <a:rPr kumimoji="1" lang="ja-JP" altLang="en-US" dirty="0"/>
              <a:t>を</a:t>
            </a:r>
            <a:r>
              <a:rPr lang="ja-JP" altLang="en-US" dirty="0"/>
              <a:t>開こう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16" y="1911776"/>
            <a:ext cx="7316047" cy="3946815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2219372" y="3303083"/>
            <a:ext cx="3026334" cy="95410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ダブルクリックして</a:t>
            </a:r>
            <a:r>
              <a:rPr kumimoji="1" lang="en-US" altLang="ja-JP" sz="2800" dirty="0">
                <a:solidFill>
                  <a:schemeClr val="bg1"/>
                </a:solidFill>
              </a:rPr>
              <a:t>Scratch</a:t>
            </a:r>
            <a:r>
              <a:rPr kumimoji="1" lang="ja-JP" altLang="en-US" sz="2800" dirty="0">
                <a:solidFill>
                  <a:schemeClr val="bg1"/>
                </a:solidFill>
              </a:rPr>
              <a:t>を開こう</a:t>
            </a:r>
          </a:p>
        </p:txBody>
      </p:sp>
      <p:sp>
        <p:nvSpPr>
          <p:cNvPr id="6" name="右矢印 5"/>
          <p:cNvSpPr/>
          <p:nvPr/>
        </p:nvSpPr>
        <p:spPr>
          <a:xfrm>
            <a:off x="1298561" y="3303083"/>
            <a:ext cx="920811" cy="45101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41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72836" y="525194"/>
            <a:ext cx="7543800" cy="1088068"/>
          </a:xfrm>
        </p:spPr>
        <p:txBody>
          <a:bodyPr/>
          <a:lstStyle/>
          <a:p>
            <a:r>
              <a:rPr kumimoji="1" lang="ja-JP" altLang="en-US" dirty="0"/>
              <a:t>画面の説明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33" y="1845734"/>
            <a:ext cx="6478251" cy="402336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1000278" y="3861610"/>
            <a:ext cx="1197764" cy="8309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</a:rPr>
              <a:t>ブロック</a:t>
            </a:r>
            <a:endParaRPr kumimoji="1" lang="en-US" altLang="ja-JP" sz="2400" dirty="0">
              <a:solidFill>
                <a:schemeClr val="bg1"/>
              </a:solidFill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</a:rPr>
              <a:t>パレット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612826" y="3657359"/>
            <a:ext cx="2194832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</a:rPr>
              <a:t>スクリプトエリア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752213" y="3326360"/>
            <a:ext cx="1308371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</a:rPr>
              <a:t>ステージ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468048" y="5037818"/>
            <a:ext cx="2143536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</a:rPr>
              <a:t>スプライトリスト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03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ネコを動かしてみよう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60" y="1852706"/>
            <a:ext cx="7543800" cy="418352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「</a:t>
            </a:r>
            <a:r>
              <a:rPr lang="ja-JP" altLang="en-US" sz="2800" b="1" dirty="0">
                <a:solidFill>
                  <a:srgbClr val="FFC000"/>
                </a:solidFill>
              </a:rPr>
              <a:t>制御</a:t>
            </a:r>
            <a:r>
              <a:rPr lang="ja-JP" altLang="en-US" sz="2800" dirty="0"/>
              <a:t>」をクリックしたあと「</a:t>
            </a:r>
            <a:r>
              <a:rPr lang="ja-JP" altLang="en-US" sz="2800" dirty="0">
                <a:solidFill>
                  <a:srgbClr val="00B050"/>
                </a:solidFill>
              </a:rPr>
              <a:t>🚩</a:t>
            </a:r>
            <a:r>
              <a:rPr lang="ja-JP" altLang="en-US" sz="2800" dirty="0"/>
              <a:t>がクリックされたとき」をドラッグしてスクリプトエリアに置く</a:t>
            </a:r>
            <a:endParaRPr lang="en-US" altLang="ja-JP" sz="28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79" y="2714840"/>
            <a:ext cx="7008538" cy="3321395"/>
          </a:xfrm>
          <a:prstGeom prst="rect">
            <a:avLst/>
          </a:prstGeom>
        </p:spPr>
      </p:pic>
      <p:sp>
        <p:nvSpPr>
          <p:cNvPr id="11" name="右矢印 10"/>
          <p:cNvSpPr/>
          <p:nvPr/>
        </p:nvSpPr>
        <p:spPr>
          <a:xfrm>
            <a:off x="2912498" y="4534992"/>
            <a:ext cx="1964301" cy="2953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073454" y="4941120"/>
            <a:ext cx="3953326" cy="8309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</a:rPr>
              <a:t>②「</a:t>
            </a:r>
            <a:r>
              <a:rPr kumimoji="1" lang="ja-JP" altLang="en-US" sz="2400" dirty="0">
                <a:solidFill>
                  <a:srgbClr val="00B050"/>
                </a:solidFill>
              </a:rPr>
              <a:t>🚩</a:t>
            </a:r>
            <a:r>
              <a:rPr kumimoji="1" lang="ja-JP" altLang="en-US" sz="2400" dirty="0">
                <a:solidFill>
                  <a:schemeClr val="bg1"/>
                </a:solidFill>
              </a:rPr>
              <a:t>がクリックされたとき」を</a:t>
            </a:r>
            <a:endParaRPr kumimoji="1" lang="en-US" altLang="ja-JP" sz="2400" dirty="0">
              <a:solidFill>
                <a:schemeClr val="bg1"/>
              </a:solidFill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</a:rPr>
              <a:t>ドラッグして持ってくる</a:t>
            </a:r>
          </a:p>
        </p:txBody>
      </p:sp>
      <p:sp>
        <p:nvSpPr>
          <p:cNvPr id="4" name="右矢印 3"/>
          <p:cNvSpPr/>
          <p:nvPr/>
        </p:nvSpPr>
        <p:spPr>
          <a:xfrm>
            <a:off x="2850776" y="3056700"/>
            <a:ext cx="2312894" cy="34299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39969" y="2997365"/>
            <a:ext cx="2630848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</a:rPr>
              <a:t>①「制御」をクリック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2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ネコを動かしてみよう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283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「</a:t>
            </a:r>
            <a:r>
              <a:rPr kumimoji="1" lang="ja-JP" altLang="en-US" sz="2800" b="1" dirty="0">
                <a:solidFill>
                  <a:srgbClr val="0070C0"/>
                </a:solidFill>
              </a:rPr>
              <a:t>動き</a:t>
            </a:r>
            <a:r>
              <a:rPr lang="ja-JP" altLang="en-US" sz="2800" dirty="0"/>
              <a:t>」をクリックしたあと</a:t>
            </a:r>
            <a:r>
              <a:rPr kumimoji="1" lang="ja-JP" altLang="en-US" sz="2800" dirty="0"/>
              <a:t>「</a:t>
            </a:r>
            <a:r>
              <a:rPr kumimoji="1" lang="en-US" altLang="ja-JP" sz="2800" dirty="0"/>
              <a:t>10</a:t>
            </a:r>
            <a:r>
              <a:rPr kumimoji="1" lang="ja-JP" altLang="en-US" sz="2800" dirty="0"/>
              <a:t>歩動かす」をドラッグしてスクリプトエリアに置く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9" y="2691270"/>
            <a:ext cx="6224229" cy="3019767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088965" y="2893792"/>
            <a:ext cx="3711272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</a:rPr>
              <a:t>①「動き」をクリックして選択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669515" y="5480205"/>
            <a:ext cx="5001690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</a:rPr>
              <a:t>②「</a:t>
            </a:r>
            <a:r>
              <a:rPr kumimoji="1" lang="en-US" altLang="ja-JP" sz="2400" dirty="0">
                <a:solidFill>
                  <a:schemeClr val="bg1"/>
                </a:solidFill>
              </a:rPr>
              <a:t>10</a:t>
            </a:r>
            <a:r>
              <a:rPr kumimoji="1" lang="ja-JP" altLang="en-US" sz="2400" dirty="0">
                <a:solidFill>
                  <a:schemeClr val="bg1"/>
                </a:solidFill>
              </a:rPr>
              <a:t>歩動かす」をドラッグして動かす</a:t>
            </a:r>
          </a:p>
        </p:txBody>
      </p:sp>
      <p:sp>
        <p:nvSpPr>
          <p:cNvPr id="5" name="右矢印 4"/>
          <p:cNvSpPr/>
          <p:nvPr/>
        </p:nvSpPr>
        <p:spPr>
          <a:xfrm>
            <a:off x="1915037" y="2955460"/>
            <a:ext cx="2173929" cy="3198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右矢印 5"/>
          <p:cNvSpPr/>
          <p:nvPr/>
        </p:nvSpPr>
        <p:spPr>
          <a:xfrm rot="993237">
            <a:off x="1830625" y="4695644"/>
            <a:ext cx="2873472" cy="3013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874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ネコを動かしてみよう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ドラッグして持ってきた二つのブロックを</a:t>
            </a:r>
            <a:r>
              <a:rPr lang="ja-JP" altLang="en-US" sz="2800" dirty="0"/>
              <a:t>つなぎ合わせる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sz="2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3" y="2771881"/>
            <a:ext cx="5739709" cy="2544605"/>
          </a:xfrm>
          <a:prstGeom prst="rect">
            <a:avLst/>
          </a:prstGeom>
          <a:ln>
            <a:noFill/>
          </a:ln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39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ねこを動かしてみよう④</a:t>
            </a: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09" y="2123693"/>
            <a:ext cx="4013294" cy="35240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テキスト ボックス 4"/>
          <p:cNvSpPr txBox="1"/>
          <p:nvPr/>
        </p:nvSpPr>
        <p:spPr>
          <a:xfrm>
            <a:off x="5462494" y="2058608"/>
            <a:ext cx="2775119" cy="9541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ここをクリックして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r>
              <a:rPr kumimoji="1" lang="ja-JP" altLang="en-US" sz="2800" dirty="0">
                <a:solidFill>
                  <a:schemeClr val="bg1"/>
                </a:solidFill>
              </a:rPr>
              <a:t>実行！！</a:t>
            </a:r>
          </a:p>
        </p:txBody>
      </p:sp>
      <p:sp>
        <p:nvSpPr>
          <p:cNvPr id="6" name="右矢印 5"/>
          <p:cNvSpPr/>
          <p:nvPr/>
        </p:nvSpPr>
        <p:spPr>
          <a:xfrm>
            <a:off x="4759716" y="2123693"/>
            <a:ext cx="702778" cy="3144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75690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3101</TotalTime>
  <Words>880</Words>
  <Application>Microsoft Macintosh PowerPoint</Application>
  <PresentationFormat>画面に合わせる (4:3)</PresentationFormat>
  <Paragraphs>164</Paragraphs>
  <Slides>32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7" baseType="lpstr">
      <vt:lpstr>ＭＳ Ｐゴシック</vt:lpstr>
      <vt:lpstr>Calibri</vt:lpstr>
      <vt:lpstr>Calibri Light</vt:lpstr>
      <vt:lpstr>Wingdings</vt:lpstr>
      <vt:lpstr>レトロスペクト</vt:lpstr>
      <vt:lpstr>Scratchを使ってプログラミングを楽しく学ぼう！  ②くり返しを学ぼう</vt:lpstr>
      <vt:lpstr>今回の内容</vt:lpstr>
      <vt:lpstr>PowerPoint プレゼンテーション</vt:lpstr>
      <vt:lpstr>Scratchを開こう</vt:lpstr>
      <vt:lpstr>画面の説明</vt:lpstr>
      <vt:lpstr>ネコを動かしてみよう</vt:lpstr>
      <vt:lpstr>ネコを動かしてみよう</vt:lpstr>
      <vt:lpstr>ネコを動かしてみよう</vt:lpstr>
      <vt:lpstr>ねこを動かしてみよう④</vt:lpstr>
      <vt:lpstr>ネコをしゃべらせてみよう</vt:lpstr>
      <vt:lpstr>プログラムのしくみ</vt:lpstr>
      <vt:lpstr>PowerPoint プレゼンテーション</vt:lpstr>
      <vt:lpstr>ネコを少しずつ動かそう</vt:lpstr>
      <vt:lpstr>ネコを少しずつ動かそう</vt:lpstr>
      <vt:lpstr>ネコを少しずつ動かそう</vt:lpstr>
      <vt:lpstr>ネコを少しずつ動かそう</vt:lpstr>
      <vt:lpstr>ネコを少しずつ動かそう</vt:lpstr>
      <vt:lpstr>ネコを少しずつ動かそう</vt:lpstr>
      <vt:lpstr>ネコを少しずつ動かそう</vt:lpstr>
      <vt:lpstr>いろいろな「くり返す」</vt:lpstr>
      <vt:lpstr>いろいろな「くり返す」①</vt:lpstr>
      <vt:lpstr>いろいろな「くり返す」</vt:lpstr>
      <vt:lpstr>いろいろな「くり返す」②</vt:lpstr>
      <vt:lpstr>いろいろな「くり返す」</vt:lpstr>
      <vt:lpstr>いろいろな「くり返す」③</vt:lpstr>
      <vt:lpstr>いろいろな「くり返す」</vt:lpstr>
      <vt:lpstr>問題をといてみよう</vt:lpstr>
      <vt:lpstr>答え</vt:lpstr>
      <vt:lpstr>答え</vt:lpstr>
      <vt:lpstr>答え</vt:lpstr>
      <vt:lpstr>Scratchのライセンス</vt:lpstr>
      <vt:lpstr>このスライドの作者</vt:lpstr>
    </vt:vector>
  </TitlesOfParts>
  <Company>Microsoft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Scratchを使ってプログラムを楽しく学ぼう！</dc:title>
  <dc:creator>kurihara</dc:creator>
  <cp:lastModifiedBy>Atsushi Kokubo</cp:lastModifiedBy>
  <cp:revision>272</cp:revision>
  <dcterms:created xsi:type="dcterms:W3CDTF">2017-08-24T03:59:40Z</dcterms:created>
  <dcterms:modified xsi:type="dcterms:W3CDTF">2018-05-15T10:27:19Z</dcterms:modified>
</cp:coreProperties>
</file>